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1" r:id="rId5"/>
    <p:sldId id="273" r:id="rId6"/>
    <p:sldId id="274" r:id="rId7"/>
    <p:sldId id="265" r:id="rId8"/>
    <p:sldId id="266" r:id="rId9"/>
    <p:sldId id="276" r:id="rId10"/>
    <p:sldId id="275" r:id="rId11"/>
    <p:sldId id="27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8EE-CC72-AC42-13B8-71289E39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EB8C-8E58-7033-794C-7604C43C8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D895-A111-701A-4E1F-D10FA2AF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053B-A04C-6E63-8AA9-006D72ED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2DEF1-7591-6681-FDE7-D1BF153F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8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F434-9C0A-AF75-B3AC-8F80A7CB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6E098-8E7B-450E-59C2-C0E53260F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D5CE-FE51-12D0-C9B0-19A04DAD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E676-1E4E-E4A1-BBF5-222021A6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457D-B8F0-FF9D-9EAD-288DFE8E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57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DB40D-6529-088C-CFDD-9E9706423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FDDA-7E6A-C3D9-CD17-9843B439C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C351-C5AD-8E85-29F2-FA3B00F3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1163-B366-1D78-FB65-7199D942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C568-3157-3A1B-2A11-1438581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0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540D-A5BC-A8ED-91BF-A70D9350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4457-9381-217F-9516-4F1CCD453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EAE72-9F66-5400-D0E3-06123916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019C-33FE-FD42-7E72-2F8602EF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9FE1-5833-0308-1B6B-B0608BDD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40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E2AA-E200-A0FE-9B74-C05DB53F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A6A8-04C5-043F-62D8-8B08C5AC3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DA688-4C01-16AE-BC7B-F8CAF235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B4DBF-2AD8-367E-38A8-AB85428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4F8B-B61C-6EB7-B268-F7815A81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3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E5BB-7703-CADC-1FA4-E55BBFAE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B27D-EDAE-387A-442A-BC4360963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1FBF3-0DFE-ABA4-D074-9DB3729E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8BB2-DA02-7D4F-2F2E-2DA948D3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256B9-483E-DAFB-6C0C-67F7115F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FCB21-F6C1-AEF2-97B4-A150599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18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324-39FB-1E46-A8C1-EF0E7412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B15CC-01B7-A5BC-22AA-C9E1CEE7A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8C449-598C-94D1-BE29-94621FBC1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8D14-437C-FFCA-FB7C-A391817F4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53595-4368-4A8C-85A6-34C514010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9B54C-B7E2-97B6-DE2C-0188753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8C835-DFBB-EAB8-B2EC-FE31E084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B7B58-44A2-00BD-94B6-0409815F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4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E392-F02C-9A48-DF6E-2A6B95BC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074B-CFE3-BB13-2DD3-5887D724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AB6CC-09E3-E24C-7A6A-2C71964F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8B009-F21A-44D2-B5B1-EDC0A87F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4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80464-100F-C157-7348-DC02678B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D0BAA-F953-09AA-4141-07F3D30F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5991F-B8CD-AF01-1B57-8207DACB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30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E396-E6FC-B2F1-7180-66742246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7F2A-D407-7B49-339D-F76B19FC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3D88B-1654-03D2-8C89-AE113BA4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B798D-6C03-D208-FB32-D0FB7F38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CF533-71FC-522A-ED73-D1644C9E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D684C-DFD0-91A8-DB06-F282C952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37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BE59-AD44-C8B3-756C-D3759B81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0E6D5-593B-41EF-FB84-7FF4698A5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1F41D-9080-F964-E49F-6BD512915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06F32-ADE7-B1A9-3221-F9593389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D9AF5-502E-3B7D-86B0-AF8D7020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2F63-42C9-D3A6-E344-01E7EB88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14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1A6F4-D886-1B94-1BFE-BB2F9A4B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40008-CA15-C3B2-FDA9-D04B874A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ABF3-0645-D822-02ED-E800F4D1C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460A0-8F1E-43D3-B8BD-F21AFECFBFC7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33B9-1A3B-712B-5E8F-5F3DC25C5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1693B-B81D-518F-BCCD-1D8CE538A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E5047-79CA-4AD0-96F5-C621B1B6F2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red chairs in cinema with popcorn and drinks">
            <a:extLst>
              <a:ext uri="{FF2B5EF4-FFF2-40B4-BE49-F238E27FC236}">
                <a16:creationId xmlns:a16="http://schemas.microsoft.com/office/drawing/2014/main" id="{DBCB5BB9-90D6-2D07-A1B2-AAF26611B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CB92A-9FF9-002C-1049-35ACB11A2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Movie Revenue vs OMDb Rating </a:t>
            </a:r>
            <a:br>
              <a:rPr lang="en-US" sz="6600">
                <a:solidFill>
                  <a:schemeClr val="bg1"/>
                </a:solidFill>
              </a:rPr>
            </a:b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27EB-C7CC-E4EC-9FCD-909ACF119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By:</a:t>
            </a:r>
          </a:p>
          <a:p>
            <a:r>
              <a:rPr lang="en-US">
                <a:solidFill>
                  <a:schemeClr val="bg1"/>
                </a:solidFill>
              </a:rPr>
              <a:t>Mohaib &amp; Neetu</a:t>
            </a:r>
          </a:p>
        </p:txBody>
      </p:sp>
      <p:sp>
        <p:nvSpPr>
          <p:cNvPr id="2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8B5B61-FA31-1767-A301-1F516D71F167}"/>
              </a:ext>
            </a:extLst>
          </p:cNvPr>
          <p:cNvSpPr txBox="1">
            <a:spLocks/>
          </p:cNvSpPr>
          <p:nvPr/>
        </p:nvSpPr>
        <p:spPr>
          <a:xfrm>
            <a:off x="4738389" y="3592080"/>
            <a:ext cx="3358690" cy="572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48640">
              <a:spcAft>
                <a:spcPts val="600"/>
              </a:spcAft>
            </a:pPr>
            <a:r>
              <a:rPr lang="en-CA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 Project</a:t>
            </a:r>
            <a:endParaRPr lang="en-CA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90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2C818-D575-BBA3-5B52-E191E5632AB8}"/>
              </a:ext>
            </a:extLst>
          </p:cNvPr>
          <p:cNvSpPr txBox="1"/>
          <p:nvPr/>
        </p:nvSpPr>
        <p:spPr>
          <a:xfrm>
            <a:off x="377571" y="1503934"/>
            <a:ext cx="3438906" cy="7672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  <a:effectLst/>
              </a:rPr>
              <a:t>Is there a correlation between a movie's ratings and revenue and count of votes and revenue?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96D5E-9B5E-44C5-9D54-0DBFE634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02" y="1153637"/>
            <a:ext cx="7875989" cy="5355672"/>
          </a:xfrm>
          <a:prstGeom prst="rect">
            <a:avLst/>
          </a:prstGeom>
        </p:spPr>
      </p:pic>
      <p:pic>
        <p:nvPicPr>
          <p:cNvPr id="8" name="Picture 7" descr="Camera lens">
            <a:extLst>
              <a:ext uri="{FF2B5EF4-FFF2-40B4-BE49-F238E27FC236}">
                <a16:creationId xmlns:a16="http://schemas.microsoft.com/office/drawing/2014/main" id="{D2C847D3-FA95-18CD-9A79-772586F16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4" y="3012490"/>
            <a:ext cx="3674754" cy="24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6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3F332-5DC4-D1B9-B4EA-443F65F48C91}"/>
              </a:ext>
            </a:extLst>
          </p:cNvPr>
          <p:cNvSpPr txBox="1"/>
          <p:nvPr/>
        </p:nvSpPr>
        <p:spPr>
          <a:xfrm>
            <a:off x="377571" y="1586660"/>
            <a:ext cx="3438906" cy="894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>
                <a:solidFill>
                  <a:schemeClr val="accent5">
                    <a:lumMod val="75000"/>
                  </a:schemeClr>
                </a:solidFill>
                <a:effectLst/>
              </a:rPr>
              <a:t>Is there a correlation between a movie's ratings and revenue and count of votes and revenue?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4A1B0-43E6-553E-23D6-CE55D156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78" y="470233"/>
            <a:ext cx="7386209" cy="6130553"/>
          </a:xfrm>
          <a:prstGeom prst="rect">
            <a:avLst/>
          </a:prstGeom>
        </p:spPr>
      </p:pic>
      <p:pic>
        <p:nvPicPr>
          <p:cNvPr id="12" name="Picture 11" descr="Seats with people at the movies">
            <a:extLst>
              <a:ext uri="{FF2B5EF4-FFF2-40B4-BE49-F238E27FC236}">
                <a16:creationId xmlns:a16="http://schemas.microsoft.com/office/drawing/2014/main" id="{3ACDAD97-93AE-E7D0-E372-4DC8E1C5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3" y="2988365"/>
            <a:ext cx="3616079" cy="24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89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1B060-442C-2BFD-9685-5BE9382502D5}"/>
              </a:ext>
            </a:extLst>
          </p:cNvPr>
          <p:cNvSpPr txBox="1"/>
          <p:nvPr/>
        </p:nvSpPr>
        <p:spPr>
          <a:xfrm>
            <a:off x="689850" y="762133"/>
            <a:ext cx="1718771" cy="44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CA" sz="2304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</a:t>
            </a:r>
            <a:endParaRPr lang="en-CA" sz="24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7C0F-EED5-AB62-BCD4-A8CF02F353F2}"/>
              </a:ext>
            </a:extLst>
          </p:cNvPr>
          <p:cNvSpPr txBox="1"/>
          <p:nvPr/>
        </p:nvSpPr>
        <p:spPr>
          <a:xfrm>
            <a:off x="689850" y="1497851"/>
            <a:ext cx="4976745" cy="97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CA" sz="1728" b="1" kern="1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Null Hypothesis:</a:t>
            </a:r>
            <a:r>
              <a:rPr lang="en-CA" sz="1728" kern="1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There is no correlation between a movie's revenue and its ratings or count of votes.</a:t>
            </a:r>
          </a:p>
          <a:p>
            <a:pPr>
              <a:spcAft>
                <a:spcPts val="600"/>
              </a:spcAft>
            </a:pP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0E72D-EDC7-F020-E55D-D8F2CCC22E44}"/>
              </a:ext>
            </a:extLst>
          </p:cNvPr>
          <p:cNvSpPr txBox="1"/>
          <p:nvPr/>
        </p:nvSpPr>
        <p:spPr>
          <a:xfrm>
            <a:off x="689849" y="2305659"/>
            <a:ext cx="4976745" cy="6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lnSpc>
                <a:spcPct val="107000"/>
              </a:lnSpc>
              <a:spcAft>
                <a:spcPts val="768"/>
              </a:spcAft>
            </a:pPr>
            <a:r>
              <a:rPr lang="en-CA" sz="1728" b="1" kern="1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Alternate Hypothesis:</a:t>
            </a:r>
            <a:r>
              <a:rPr lang="en-CA" sz="1728" kern="1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Count of votes and movie's ratings contribute to movie's revenue and success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D663A9-72CF-08B9-1269-5D8BF60A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06" y="2475939"/>
            <a:ext cx="4776672" cy="34926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DFCFCE-2033-42B4-BFE2-85E85BD00B6C}"/>
              </a:ext>
            </a:extLst>
          </p:cNvPr>
          <p:cNvSpPr txBox="1"/>
          <p:nvPr/>
        </p:nvSpPr>
        <p:spPr>
          <a:xfrm>
            <a:off x="5724940" y="5956515"/>
            <a:ext cx="606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0" i="0" dirty="0">
                <a:effectLst/>
                <a:latin typeface="Consolas" panose="020B0609020204030204" pitchFamily="49" charset="0"/>
              </a:rPr>
              <a:t>Ttest_1sampResult(statistic=-3.4723648209376736, </a:t>
            </a:r>
            <a:r>
              <a:rPr lang="en-CA" sz="1100" b="0" i="0" dirty="0" err="1">
                <a:effectLst/>
                <a:latin typeface="Consolas" panose="020B0609020204030204" pitchFamily="49" charset="0"/>
              </a:rPr>
              <a:t>pvalue</a:t>
            </a:r>
            <a:r>
              <a:rPr lang="en-CA" sz="1100" b="0" i="0" dirty="0">
                <a:effectLst/>
                <a:latin typeface="Consolas" panose="020B0609020204030204" pitchFamily="49" charset="0"/>
              </a:rPr>
              <a:t>=0.007022539912102872)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99739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7145E7-458B-F4A7-3560-0AE34C77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" y="446161"/>
            <a:ext cx="5595731" cy="84500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CA" sz="3600" b="0" i="0" dirty="0">
                <a:solidFill>
                  <a:schemeClr val="bg1"/>
                </a:solidFill>
                <a:effectLst/>
                <a:latin typeface="+mn-lt"/>
              </a:rPr>
              <a:t>Key findings and conclusions:</a:t>
            </a:r>
            <a:endParaRPr lang="en-US" sz="3600" b="1" kern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FC973-8D18-300A-68EA-9E04F7C9A319}"/>
              </a:ext>
            </a:extLst>
          </p:cNvPr>
          <p:cNvSpPr txBox="1"/>
          <p:nvPr/>
        </p:nvSpPr>
        <p:spPr>
          <a:xfrm>
            <a:off x="662608" y="1906511"/>
            <a:ext cx="7573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0" i="0" dirty="0">
                <a:solidFill>
                  <a:schemeClr val="bg1"/>
                </a:solidFill>
                <a:effectLst/>
              </a:rPr>
              <a:t>Positive but weak correlations between movies revenue and ratings /count of votes.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883311-FAC1-6997-1F69-DF9BA070A1DC}"/>
              </a:ext>
            </a:extLst>
          </p:cNvPr>
          <p:cNvSpPr txBox="1"/>
          <p:nvPr/>
        </p:nvSpPr>
        <p:spPr>
          <a:xfrm>
            <a:off x="662608" y="2941604"/>
            <a:ext cx="8971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Count of votes or ratings not a deciding factor towards a movie's success or a failure, however to an extent may contribute to movie's earnings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566F3-9489-CE11-6C21-E6C5D32D1903}"/>
              </a:ext>
            </a:extLst>
          </p:cNvPr>
          <p:cNvSpPr txBox="1"/>
          <p:nvPr/>
        </p:nvSpPr>
        <p:spPr>
          <a:xfrm>
            <a:off x="662608" y="4051852"/>
            <a:ext cx="879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</a:rPr>
              <a:t>The t-test earned a score of less than 0.05 which means the </a:t>
            </a:r>
            <a:r>
              <a:rPr lang="en-US" sz="1600" b="0" i="0" dirty="0" err="1">
                <a:solidFill>
                  <a:schemeClr val="bg1"/>
                </a:solidFill>
                <a:effectLst/>
              </a:rPr>
              <a:t>the</a:t>
            </a:r>
            <a:r>
              <a:rPr lang="en-US" sz="1600" b="0" i="0" dirty="0">
                <a:solidFill>
                  <a:schemeClr val="bg1"/>
                </a:solidFill>
                <a:effectLst/>
              </a:rPr>
              <a:t> null hypothesis that there is no correlation between movie's revenue and its ratings/count of votes is rejected.</a:t>
            </a: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29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ood human figure">
            <a:extLst>
              <a:ext uri="{FF2B5EF4-FFF2-40B4-BE49-F238E27FC236}">
                <a16:creationId xmlns:a16="http://schemas.microsoft.com/office/drawing/2014/main" id="{ADA6F638-AF55-5DBA-F9B0-6CEBA1C62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7"/>
          <a:stretch/>
        </p:blipFill>
        <p:spPr>
          <a:xfrm>
            <a:off x="0" y="33955"/>
            <a:ext cx="12192000" cy="682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07D6A-DEFD-D3FF-5A5C-2265B40DFF67}"/>
              </a:ext>
            </a:extLst>
          </p:cNvPr>
          <p:cNvSpPr txBox="1"/>
          <p:nvPr/>
        </p:nvSpPr>
        <p:spPr>
          <a:xfrm>
            <a:off x="7560365" y="2505670"/>
            <a:ext cx="338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72267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opcorn and drink in an empty red theater">
            <a:extLst>
              <a:ext uri="{FF2B5EF4-FFF2-40B4-BE49-F238E27FC236}">
                <a16:creationId xmlns:a16="http://schemas.microsoft.com/office/drawing/2014/main" id="{B77EC6D8-FE69-CC1E-520B-8E31F78FB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6" t="7697" b="139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C9179-FD12-9D65-8671-49F863AF3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057" y="2707405"/>
            <a:ext cx="3742390" cy="5733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movie's revenue dependent on the ratings it earns?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192C-D1EE-28DA-6366-EC32DC760A49}"/>
              </a:ext>
            </a:extLst>
          </p:cNvPr>
          <p:cNvSpPr txBox="1"/>
          <p:nvPr/>
        </p:nvSpPr>
        <p:spPr>
          <a:xfrm>
            <a:off x="8449589" y="1478324"/>
            <a:ext cx="2654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Research Questions: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F955D7-7CC1-D0CB-582F-00028896C8CE}"/>
              </a:ext>
            </a:extLst>
          </p:cNvPr>
          <p:cNvSpPr txBox="1"/>
          <p:nvPr/>
        </p:nvSpPr>
        <p:spPr>
          <a:xfrm>
            <a:off x="8443610" y="3313700"/>
            <a:ext cx="374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count of votes a key factor towards a movie's ratings?</a:t>
            </a:r>
            <a:endParaRPr lang="en-CA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FF5ED-B486-472D-71AA-0AEB4C9C498F}"/>
              </a:ext>
            </a:extLst>
          </p:cNvPr>
          <p:cNvSpPr txBox="1"/>
          <p:nvPr/>
        </p:nvSpPr>
        <p:spPr>
          <a:xfrm>
            <a:off x="8437610" y="3960036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some genres that earn higher revenue despite receiving lesser votes or ratings?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796C8-5785-6FA9-2AC1-12E5F19C1D0D}"/>
              </a:ext>
            </a:extLst>
          </p:cNvPr>
          <p:cNvSpPr txBox="1"/>
          <p:nvPr/>
        </p:nvSpPr>
        <p:spPr>
          <a:xfrm>
            <a:off x="8425611" y="4829445"/>
            <a:ext cx="3742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there a correlation between a movie's ratings and revenue and count of votes and revenue?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85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opcorn spread on a pink background">
            <a:extLst>
              <a:ext uri="{FF2B5EF4-FFF2-40B4-BE49-F238E27FC236}">
                <a16:creationId xmlns:a16="http://schemas.microsoft.com/office/drawing/2014/main" id="{6B83C5EE-DCF2-DEC8-AAEF-F83834DFD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338998D-3FC1-2927-F0B4-34D15353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651196" cy="663475"/>
          </a:xfrm>
        </p:spPr>
        <p:txBody>
          <a:bodyPr anchor="t"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CA" sz="1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count of votes a movie received was 1M.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03E52-4793-AD1E-08FD-4656ABC52DFF}"/>
              </a:ext>
            </a:extLst>
          </p:cNvPr>
          <p:cNvSpPr txBox="1"/>
          <p:nvPr/>
        </p:nvSpPr>
        <p:spPr>
          <a:xfrm>
            <a:off x="8449589" y="1718371"/>
            <a:ext cx="341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</a:t>
            </a:r>
            <a:r>
              <a:rPr lang="en-CA" sz="1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ollowing observations were made: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9BDD2-92D3-7817-8143-582E1702FB67}"/>
              </a:ext>
            </a:extLst>
          </p:cNvPr>
          <p:cNvSpPr txBox="1"/>
          <p:nvPr/>
        </p:nvSpPr>
        <p:spPr>
          <a:xfrm>
            <a:off x="8395867" y="3494155"/>
            <a:ext cx="385459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CA" sz="1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revenue per movie was $158M.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7023-324F-D2C4-5E44-D32C739D5E91}"/>
              </a:ext>
            </a:extLst>
          </p:cNvPr>
          <p:cNvSpPr txBox="1"/>
          <p:nvPr/>
        </p:nvSpPr>
        <p:spPr>
          <a:xfrm>
            <a:off x="8395868" y="4360382"/>
            <a:ext cx="324254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CA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rating was 8.0</a:t>
            </a:r>
            <a:endParaRPr lang="en-US" sz="1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1011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ile of American dollar banknotes">
            <a:extLst>
              <a:ext uri="{FF2B5EF4-FFF2-40B4-BE49-F238E27FC236}">
                <a16:creationId xmlns:a16="http://schemas.microsoft.com/office/drawing/2014/main" id="{90FF09B0-E728-FD8C-A45D-26B2DDE9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7807" b="128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CA9529-05AF-5452-266B-D41DD541F37B}"/>
              </a:ext>
            </a:extLst>
          </p:cNvPr>
          <p:cNvSpPr txBox="1">
            <a:spLocks/>
          </p:cNvSpPr>
          <p:nvPr/>
        </p:nvSpPr>
        <p:spPr>
          <a:xfrm>
            <a:off x="8395868" y="2055904"/>
            <a:ext cx="3372062" cy="441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>
                <a:solidFill>
                  <a:schemeClr val="bg1"/>
                </a:solidFill>
              </a:rPr>
              <a:t>Revenue Analysis</a:t>
            </a:r>
            <a:endParaRPr lang="en-CA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352ADF4-39E3-8438-E62E-3417125EEEA4}"/>
              </a:ext>
            </a:extLst>
          </p:cNvPr>
          <p:cNvSpPr txBox="1">
            <a:spLocks/>
          </p:cNvSpPr>
          <p:nvPr/>
        </p:nvSpPr>
        <p:spPr>
          <a:xfrm>
            <a:off x="8329428" y="2610104"/>
            <a:ext cx="3438906" cy="1316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CA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genre ‘Action, Drama, Thriller’ was the top earning revenue, followed by ‘Animation, Adventure, Drama’ 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25FE0-A613-2D76-1750-F21D6ED8EFB5}"/>
              </a:ext>
            </a:extLst>
          </p:cNvPr>
          <p:cNvSpPr txBox="1"/>
          <p:nvPr/>
        </p:nvSpPr>
        <p:spPr>
          <a:xfrm>
            <a:off x="8329428" y="4022610"/>
            <a:ext cx="3504584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C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hile the categories ‘Crime, Thriller’ and ‘Comedy, Drama’ did not do very well in terms of revenue</a:t>
            </a:r>
          </a:p>
        </p:txBody>
      </p:sp>
    </p:spTree>
    <p:extLst>
      <p:ext uri="{BB962C8B-B14F-4D97-AF65-F5344CB8AC3E}">
        <p14:creationId xmlns:p14="http://schemas.microsoft.com/office/powerpoint/2010/main" val="3448602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Many hands raising thumbs up">
            <a:extLst>
              <a:ext uri="{FF2B5EF4-FFF2-40B4-BE49-F238E27FC236}">
                <a16:creationId xmlns:a16="http://schemas.microsoft.com/office/drawing/2014/main" id="{F7445C65-F314-EC04-3B70-2040F88E6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1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B92064B-646F-E19A-9135-02AB11E0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3" y="1889100"/>
            <a:ext cx="4180963" cy="611118"/>
          </a:xfrm>
        </p:spPr>
        <p:txBody>
          <a:bodyPr anchor="t">
            <a:no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Count of Votes Analysis</a:t>
            </a:r>
            <a:br>
              <a:rPr lang="en-CA" sz="2800" dirty="0">
                <a:solidFill>
                  <a:schemeClr val="bg1"/>
                </a:solidFill>
              </a:rPr>
            </a:b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E9C271D-1367-0444-D9FC-11C6B4A2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3" y="2834778"/>
            <a:ext cx="3949639" cy="8292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CA" sz="12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genre ‘Drama, Romance’ earned the highest number of votes but this category stood at 6</a:t>
            </a:r>
            <a:r>
              <a:rPr lang="en-CA" sz="12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CA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rank (out of 44) for the revenue it earned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506D6-D390-02BF-72D8-616078C150A8}"/>
              </a:ext>
            </a:extLst>
          </p:cNvPr>
          <p:cNvSpPr txBox="1"/>
          <p:nvPr/>
        </p:nvSpPr>
        <p:spPr>
          <a:xfrm>
            <a:off x="99563" y="3835320"/>
            <a:ext cx="3968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genre ‘Drama’ earned second highest count of votes, but it stood at 25</a:t>
            </a:r>
            <a:r>
              <a:rPr lang="en-CA" sz="1200" kern="1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CA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position in the ranking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69BF28-755D-AFE5-D1FC-1FB3B0FBF222}"/>
              </a:ext>
            </a:extLst>
          </p:cNvPr>
          <p:cNvCxnSpPr>
            <a:cxnSpLocks/>
          </p:cNvCxnSpPr>
          <p:nvPr/>
        </p:nvCxnSpPr>
        <p:spPr>
          <a:xfrm>
            <a:off x="99563" y="2577548"/>
            <a:ext cx="39688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62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13A513D5-0D7C-C3ED-B139-12B9A2393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r="9560" b="-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236D19-84A9-8764-51AA-3AC4E5AEB2EA}"/>
              </a:ext>
            </a:extLst>
          </p:cNvPr>
          <p:cNvCxnSpPr>
            <a:cxnSpLocks/>
          </p:cNvCxnSpPr>
          <p:nvPr/>
        </p:nvCxnSpPr>
        <p:spPr>
          <a:xfrm>
            <a:off x="139736" y="2176434"/>
            <a:ext cx="351481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D6A2E6-F2D7-0DDD-98B1-774517830722}"/>
              </a:ext>
            </a:extLst>
          </p:cNvPr>
          <p:cNvSpPr txBox="1"/>
          <p:nvPr/>
        </p:nvSpPr>
        <p:spPr>
          <a:xfrm>
            <a:off x="139736" y="1569757"/>
            <a:ext cx="296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</a:rPr>
              <a:t>Ratings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F71DB-D5AC-0BC6-7B80-85FB6EC7660B}"/>
              </a:ext>
            </a:extLst>
          </p:cNvPr>
          <p:cNvSpPr txBox="1"/>
          <p:nvPr/>
        </p:nvSpPr>
        <p:spPr>
          <a:xfrm>
            <a:off x="139736" y="2394697"/>
            <a:ext cx="3829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categories that earned the highest revenue were rated lower compared to other categories i.e., rated 8.0, while the highest rating observed in this dataset was 9.3.</a:t>
            </a:r>
          </a:p>
        </p:txBody>
      </p:sp>
    </p:spTree>
    <p:extLst>
      <p:ext uri="{BB962C8B-B14F-4D97-AF65-F5344CB8AC3E}">
        <p14:creationId xmlns:p14="http://schemas.microsoft.com/office/powerpoint/2010/main" val="10928274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981F1E-9239-DD6A-C4F2-1BB54D08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6" y="1399906"/>
            <a:ext cx="6096000" cy="413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D7C8E-6DDC-F602-61B4-00E785F9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3" y="1320394"/>
            <a:ext cx="5855551" cy="421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629A1-07A1-3C96-A6ED-71D35D090DED}"/>
              </a:ext>
            </a:extLst>
          </p:cNvPr>
          <p:cNvSpPr txBox="1"/>
          <p:nvPr/>
        </p:nvSpPr>
        <p:spPr>
          <a:xfrm>
            <a:off x="112643" y="5890591"/>
            <a:ext cx="4161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“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The correlation between both factors is 0.22”</a:t>
            </a:r>
            <a:endParaRPr lang="en-C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23405-E515-FBD5-50A4-393D483A2979}"/>
              </a:ext>
            </a:extLst>
          </p:cNvPr>
          <p:cNvSpPr txBox="1"/>
          <p:nvPr/>
        </p:nvSpPr>
        <p:spPr>
          <a:xfrm>
            <a:off x="6811616" y="5597387"/>
            <a:ext cx="5201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Regression line equation is: y = 0.0 x + 7.98 The r-squared is: 0.21538940663785827 The regression shows a positive correlation. Movie's revenue has weak correlation to its ratings.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114FB-6945-C71B-F40D-13E46EDFA169}"/>
              </a:ext>
            </a:extLst>
          </p:cNvPr>
          <p:cNvSpPr txBox="1"/>
          <p:nvPr/>
        </p:nvSpPr>
        <p:spPr>
          <a:xfrm>
            <a:off x="4316895" y="14118"/>
            <a:ext cx="355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DE8E9-D593-8E6E-E4F7-51C4666E0B11}"/>
              </a:ext>
            </a:extLst>
          </p:cNvPr>
          <p:cNvSpPr txBox="1"/>
          <p:nvPr/>
        </p:nvSpPr>
        <p:spPr>
          <a:xfrm>
            <a:off x="205409" y="719833"/>
            <a:ext cx="615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 movie's revenue dependent on the ratings it earns?</a:t>
            </a:r>
            <a:endParaRPr lang="en-CA" sz="2000" b="1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217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6120B-CFC7-3934-44CD-D366849DF267}"/>
              </a:ext>
            </a:extLst>
          </p:cNvPr>
          <p:cNvSpPr txBox="1"/>
          <p:nvPr/>
        </p:nvSpPr>
        <p:spPr>
          <a:xfrm>
            <a:off x="4316895" y="14118"/>
            <a:ext cx="355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4CCBF-5CF6-0687-5195-1DBC791A3790}"/>
              </a:ext>
            </a:extLst>
          </p:cNvPr>
          <p:cNvSpPr txBox="1"/>
          <p:nvPr/>
        </p:nvSpPr>
        <p:spPr>
          <a:xfrm>
            <a:off x="368163" y="731147"/>
            <a:ext cx="665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count of votes a key factor towards a movie's ratings?</a:t>
            </a:r>
            <a:endParaRPr lang="en-CA" sz="2000" b="1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4151A-B5F6-C822-5385-7E7A82A8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0" y="1201185"/>
            <a:ext cx="5774220" cy="4083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757149-B9F3-A9DE-D11A-4A3B886DCBFD}"/>
              </a:ext>
            </a:extLst>
          </p:cNvPr>
          <p:cNvSpPr txBox="1"/>
          <p:nvPr/>
        </p:nvSpPr>
        <p:spPr>
          <a:xfrm>
            <a:off x="874643" y="5513711"/>
            <a:ext cx="536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“</a:t>
            </a:r>
            <a:r>
              <a:rPr lang="en-US" sz="1600" b="0" i="0" dirty="0">
                <a:effectLst/>
                <a:latin typeface="Consolas" panose="020B0609020204030204" pitchFamily="49" charset="0"/>
              </a:rPr>
              <a:t>The correlation between both factors is 0.35”</a:t>
            </a:r>
            <a:endParaRPr lang="en-CA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00118-3CF1-5C85-9A68-03BC7A7C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37" y="1263511"/>
            <a:ext cx="5670366" cy="4083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E95DC-95A3-D5AF-1EB8-A85D35E71D84}"/>
              </a:ext>
            </a:extLst>
          </p:cNvPr>
          <p:cNvSpPr txBox="1"/>
          <p:nvPr/>
        </p:nvSpPr>
        <p:spPr>
          <a:xfrm>
            <a:off x="6858000" y="5347350"/>
            <a:ext cx="5148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Consolas" panose="020B0609020204030204" pitchFamily="49" charset="0"/>
              </a:rPr>
              <a:t>Regression line equation is: y = 0.0 x + 837507.2 The r-squared is: 0.3534131654904985 The regression shows a positive correlation. Movie's revenue is an indication of higher votes counts it receives.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10698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130F2-FF2A-0ACA-1B18-64235999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2" y="1369943"/>
            <a:ext cx="10531196" cy="5216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CBE1F-8547-E107-E327-6A9E70E0A50B}"/>
              </a:ext>
            </a:extLst>
          </p:cNvPr>
          <p:cNvSpPr txBox="1"/>
          <p:nvPr/>
        </p:nvSpPr>
        <p:spPr>
          <a:xfrm>
            <a:off x="830402" y="549965"/>
            <a:ext cx="891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some genres that earn higher revenue despite receiving lesser votes or ratings?</a:t>
            </a:r>
            <a:endParaRPr lang="en-CA" sz="1800" b="1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827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530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Courier New</vt:lpstr>
      <vt:lpstr>Symbol</vt:lpstr>
      <vt:lpstr>Office Theme</vt:lpstr>
      <vt:lpstr>Movie Revenue vs OMDb Rating  </vt:lpstr>
      <vt:lpstr>PowerPoint Presentation</vt:lpstr>
      <vt:lpstr>PowerPoint Presentation</vt:lpstr>
      <vt:lpstr>PowerPoint Presentation</vt:lpstr>
      <vt:lpstr>Count of Votes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findings and conclusions: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Revenue vs OMDb Rating  </dc:title>
  <dc:creator>Mohaib Ebadi</dc:creator>
  <cp:lastModifiedBy>Mohaib Ebadi</cp:lastModifiedBy>
  <cp:revision>3</cp:revision>
  <dcterms:created xsi:type="dcterms:W3CDTF">2023-09-12T18:42:38Z</dcterms:created>
  <dcterms:modified xsi:type="dcterms:W3CDTF">2023-09-12T22:58:45Z</dcterms:modified>
</cp:coreProperties>
</file>